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5" r:id="rId6"/>
    <p:sldId id="264" r:id="rId7"/>
    <p:sldId id="260" r:id="rId8"/>
    <p:sldId id="266" r:id="rId9"/>
    <p:sldId id="267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A6FF-4A3E-4572-AB34-59BEC6484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08F54-B711-4112-B411-7071F97A2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C2A-6939-4848-A1DC-B11D171A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1298C-1D80-4CE5-BF71-4154885C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3FC02-7B39-4B04-8A47-D3A6484B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A42F-6450-4D70-8DE9-536CDB8D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8212B-9E13-463B-B2DD-7D09414D1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2D1EA-BFA4-424E-8D59-F77FD371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03CBE-D55F-42C7-8262-CEDDBEB2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CB97-FEC9-46CA-83AE-18C6A551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7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2422E-C2E4-4A24-A085-EA4E8363D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AAF92-E2A7-4609-8EF6-135C28293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29262-AD7B-4E9E-AE51-22F87A4E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62DB4-4162-4B99-9F99-E36429D2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2E521-6FA0-4835-93DE-E9EEE819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D51-8597-4C4E-9440-C1C40368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97D3-8DCF-4DF8-A964-A50839C69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8DDE7-8A6F-415C-AC93-FF2120E8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0512-ADE4-4DB2-A6BC-34EB3C4A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A3742-EFAA-4418-919C-FBB3862C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6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ABD2-C708-4F23-B19E-A8BB4D397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079CB-E098-4CD7-845E-BFBB7D9F6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2BE8B-B1A5-41EA-A876-AADE3CB0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DA74D-5D7C-4E01-8193-9BF9383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7FED9-6602-486C-8AFF-4B7DC0E1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780F-2738-4A22-B372-17DCECAF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B1EE-7FDF-4164-81EC-46641BF6E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F8458-BECA-446F-9CCB-237A05F40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ADD3D-2F89-42BF-A89A-BF2585ED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511C4-AB2A-47A4-AE95-0BCA6D45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E48E0-7DFE-4A47-B1ED-DBD0B7D3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89FC-84D9-45C1-A07C-F90E498D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6DFD4-C8AE-4BF1-A5C5-C64B50A1F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8CD67-22C1-4CAA-8580-E757DD63D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A3B8C-5A2D-4377-B423-27DA59A28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6AE3-8AB0-4A7D-8699-F17C8B256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1D32C-B265-4CE2-9341-0EC572E5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C39F3-E9DD-473B-9705-B8F18886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A29EA-1A2B-4169-9AA0-D5DB2DA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5970-93D2-45B4-B849-BC1E965C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D1357-DF81-426F-B725-9A45FD9D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9F80E-446F-4A21-92CE-0300C0CE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2909A-1B34-4813-8F07-35C0811E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2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DE579-D339-4166-B762-D641DC40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0DF57-D0E0-4EE3-8649-58633D46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0B41E-2ECF-480D-88AE-E08101A3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0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311B-1203-442C-BC24-3626338A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AA93-149B-47C9-B420-CA47FBC6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452A0-22EB-4B33-8B8C-873BED8CE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61FA-EA51-48EE-8EAB-FDE440E3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710C6-5047-4080-943A-3842A61B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A05AF-ACF1-42BF-B9FA-C9A2CC75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BF98-B8F6-4E75-B39A-FC8ACCC4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9CC70-1C3C-42D8-8481-11E3D28F5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587B-41C4-4573-B88A-A66A7207F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FC950-1099-4B27-8D35-60D21867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3B96-CFBA-4C44-851E-22027462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F0392-B35F-4678-AF3E-9B7427E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E8844F-3F29-4E4F-9E44-C749642F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639E2-C9A5-4193-9704-A1B2310D4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284FE-2CC2-4BD6-921C-1F977DD2E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FABCD-CBD1-4022-B359-1C5703620DF1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70B1F-44D0-4E17-BCE0-4919C447F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C9A6-EFDF-4B92-9F13-82E7316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4B9BD-B591-47AE-869F-DC176AB6F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LSP.2016.2603342" TargetMode="External"/><Relationship Id="rId2" Type="http://schemas.openxmlformats.org/officeDocument/2006/relationships/hyperlink" Target="https://ieeexplore.ieee.org/xpl/RecentIssue.jsp?punumber=9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f.edu/~aroshan/index_files/Dataset_PitOrlManh/zipped%20images/part1.zip" TargetMode="External"/><Relationship Id="rId2" Type="http://schemas.openxmlformats.org/officeDocument/2006/relationships/hyperlink" Target="https://github.com/timesler/facenet-pytor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WannaFIy/mask_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49C2-A563-425D-8C3D-FC86F768B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0645"/>
            <a:ext cx="9144000" cy="3782565"/>
          </a:xfrm>
        </p:spPr>
        <p:txBody>
          <a:bodyPr>
            <a:normAutofit fontScale="90000"/>
          </a:bodyPr>
          <a:lstStyle/>
          <a:p>
            <a:pPr algn="l"/>
            <a:r>
              <a:rPr lang="uk-UA" dirty="0"/>
              <a:t>Тема: </a:t>
            </a:r>
            <a:r>
              <a:rPr lang="ru-RU" sz="5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творення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математичного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		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програмного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забезпечення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для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системи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приховання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	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людей та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рекламних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	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банерів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реальному </a:t>
            </a:r>
            <a:r>
              <a:rPr lang="ru-RU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часі</a:t>
            </a:r>
            <a:r>
              <a:rPr lang="ru-RU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9E652-6136-4730-8E14-66539C931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pPr algn="l"/>
            <a:r>
              <a:rPr lang="ru-RU" dirty="0"/>
              <a:t>Студента: Тищенко Богдана</a:t>
            </a:r>
          </a:p>
          <a:p>
            <a:pPr algn="l"/>
            <a:r>
              <a:rPr lang="ru-RU" dirty="0" err="1"/>
              <a:t>Кер</a:t>
            </a:r>
            <a:r>
              <a:rPr lang="uk-UA" dirty="0" err="1"/>
              <a:t>івник</a:t>
            </a:r>
            <a:r>
              <a:rPr lang="uk-UA" dirty="0"/>
              <a:t>: Олефір Олександр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C648-879E-40B2-BCC3-A6E488AA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Джерела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F6187-EC08-4674-8544-93D02CF8C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797"/>
            <a:ext cx="10907332" cy="4773166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Redmon,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Divvala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Girshick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&amp; Farhadi, A. You Only Look Once: Unified, Real-Time Object Detection. 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uk-UA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(CVPR).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doi:10.1109/cvpr.2016.91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Redmon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J., &amp;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Farhadi</a:t>
            </a:r>
            <a:r>
              <a:rPr lang="uk-U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YOLO9000: Better, Faster, Stronger.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(CVPR). doi:10.1109/cvpr.2017.690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YOLOv3: An Incremental Improvement.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arXiv:1804.02767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2018.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Chen, W., Huang, H., Peng, S., Zhou, C., &amp; Zhang, C. YOLO-face: a real-time face detector. The Visual Computer.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doi:10.1007/s00371-020-01831-7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2020.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K.,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Z.,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Z., &amp;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Qiao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 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Alignment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Multi-task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Cascaded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Networks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IEEE </a:t>
            </a:r>
            <a:r>
              <a:rPr lang="uk-UA" sz="18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Signal</a:t>
            </a:r>
            <a:r>
              <a:rPr lang="uk-UA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uk-UA" sz="18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Processing</a:t>
            </a:r>
            <a:r>
              <a:rPr lang="uk-UA" sz="18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uk-UA" sz="18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Letters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23(10), 1499–1503</a:t>
            </a:r>
            <a:r>
              <a:rPr lang="uk-UA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uk-UA" sz="1800" i="1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10.1109/LSP.2016.2603342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Luo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Loy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 C., &amp;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X. WIDER FACE: A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Benchmark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IEEE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Pattern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(CVPR).  WIDER FACE: A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Benchmark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doi:10.1109/cvpr.2016.596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YOLACT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arXiv:1904.02689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2019.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Mask R-CNN. </a:t>
            </a:r>
            <a:r>
              <a:rPr lang="uk-UA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arXiv:1703.06870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2018.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Yinda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Zeyu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Zuoxin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Yuan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SiamFC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++: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Towards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Robust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Accurate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Tracking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Guidelines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Conference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Artificial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Intelligence</a:t>
            </a:r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(AAAI-20)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10.1609/aaai.v34i07.6944, 2020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0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56B8-9EF2-4725-B1C7-72D59B87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Інші відкриті ресурси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5153-552E-4DC5-88BC-ED3545979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1079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Erik-Linder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Noren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YOLOv3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(2018),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https://github.com/eriklindernoren/PyTorch-YOLOv3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Esler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Face Recognition using 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(2020),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https://github.com/timesler/facenet-pytorch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зображень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реклами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cs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20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ucf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20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edu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/~</a:t>
            </a:r>
            <a:r>
              <a:rPr lang="en-US" sz="20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aroshan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index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files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Dataset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_</a:t>
            </a:r>
            <a:r>
              <a:rPr lang="en-US" sz="2000" u="none" strike="noStrike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PitOrlManh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zipped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%20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images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part</a:t>
            </a:r>
            <a:r>
              <a:rPr lang="ru-RU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1.</a:t>
            </a:r>
            <a:r>
              <a:rPr lang="en-US" sz="2000" u="none" strike="noStrike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zip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Анотац</a:t>
            </a:r>
            <a:r>
              <a:rPr lang="uk-UA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ії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WannaFly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Mask_AD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indent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WannaFIy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mask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releases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download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regions</a:t>
            </a:r>
            <a:r>
              <a:rPr lang="uk-UA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8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071F-CB78-4086-BE6C-62B7E8EB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Функціональні вимоги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5E1D-151A-4E7C-A553-42B61619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зчитувати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відео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дані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камери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користувача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бути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реалізовано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детекцію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бути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реалізовано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детекцію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детекції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облича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мають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бути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графічно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представлені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користувачу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як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відео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потік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із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прихованими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рекламою.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8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61DD-BAFC-4F66-B358-062D6C14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Нефункціональні вимоги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F0DD-197D-4696-965F-F819FF798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рограмне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забезпечення,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використанн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 на сучасному ПК, із відеокартою не гірше ніж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Nvidia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1080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має відповідати наступним вимогам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реклами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має відбуватися у реальному часі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облич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детекція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реклами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має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відбуватися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із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частотою 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24+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кадр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ів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секунду (рахуючи окремо одне від одного).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Відставання обробленого відео від реальності має бути не більше ніж 50 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мілісекунд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0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A7AC-E243-4ED3-A627-92ED2EE7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Тренувальні дані (реклама)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33BB-EA3D-486D-8CAA-1C61ABAD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9727" cy="4351338"/>
          </a:xfrm>
        </p:spPr>
        <p:txBody>
          <a:bodyPr>
            <a:normAutofit fontScale="85000" lnSpcReduction="10000"/>
          </a:bodyPr>
          <a:lstStyle/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dirty="0" err="1"/>
              <a:t>Навчальн</a:t>
            </a:r>
            <a:r>
              <a:rPr lang="uk-UA" dirty="0"/>
              <a:t>і дані для детектора реклами були знайдені на </a:t>
            </a:r>
            <a:r>
              <a:rPr lang="en-US" dirty="0" err="1"/>
              <a:t>Github</a:t>
            </a:r>
            <a:r>
              <a:rPr lang="uk-UA" dirty="0"/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github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.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com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WannaFIy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mask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_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AD</a:t>
            </a:r>
            <a:r>
              <a:rPr lang="uk-UA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uk-UA" dirty="0" err="1"/>
              <a:t>Датасет</a:t>
            </a:r>
            <a:r>
              <a:rPr lang="uk-UA" dirty="0"/>
              <a:t> складається із картинок із </a:t>
            </a:r>
            <a:r>
              <a:rPr lang="en-US" dirty="0"/>
              <a:t>google street view. </a:t>
            </a:r>
            <a:r>
              <a:rPr lang="uk-UA" dirty="0"/>
              <a:t>Анотаціями до картинок є координати п’ятикутників що містять рекламні банери. </a:t>
            </a:r>
          </a:p>
          <a:p>
            <a:pPr marL="0" indent="0">
              <a:buNone/>
            </a:pPr>
            <a:r>
              <a:rPr lang="uk-UA" dirty="0"/>
              <a:t>Так цей </a:t>
            </a:r>
            <a:r>
              <a:rPr lang="uk-UA" dirty="0" err="1"/>
              <a:t>датасет</a:t>
            </a:r>
            <a:r>
              <a:rPr lang="uk-UA" dirty="0"/>
              <a:t> зроблено для завдання сегментації об’єктів (</a:t>
            </a:r>
            <a:r>
              <a:rPr lang="uk-UA" dirty="0" err="1"/>
              <a:t>попіксельного</a:t>
            </a:r>
            <a:r>
              <a:rPr lang="uk-UA" dirty="0"/>
              <a:t> виділення об’єктів), що є складнішим завданням ніж </a:t>
            </a:r>
            <a:r>
              <a:rPr lang="uk-UA" dirty="0" err="1"/>
              <a:t>детекція</a:t>
            </a:r>
            <a:r>
              <a:rPr lang="uk-UA" dirty="0"/>
              <a:t> (обведення об’єкту чотирикутником).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209B7-6A28-4A65-B4DC-1CB83603A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19" y="365125"/>
            <a:ext cx="3826903" cy="306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D81A6-A48F-4EF7-B0A3-EA9B81199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19" y="3644721"/>
            <a:ext cx="3826903" cy="306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1CCF-A1B6-4837-AB7E-0B3B73BB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Тренувальні дані (</a:t>
            </a:r>
            <a:r>
              <a:rPr lang="uk-UA" dirty="0" err="1"/>
              <a:t>обличя</a:t>
            </a:r>
            <a:r>
              <a:rPr lang="uk-UA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AD2DB-D6F8-40D8-8E45-B6C80F91C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608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Для </a:t>
            </a:r>
            <a:r>
              <a:rPr lang="ru-RU" dirty="0" err="1"/>
              <a:t>тренування</a:t>
            </a:r>
            <a:r>
              <a:rPr lang="ru-RU" dirty="0"/>
              <a:t> детектора </a:t>
            </a:r>
            <a:r>
              <a:rPr lang="ru-RU" dirty="0" err="1"/>
              <a:t>облич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взято </a:t>
            </a:r>
            <a:r>
              <a:rPr lang="ru-RU" dirty="0" err="1"/>
              <a:t>еталонний</a:t>
            </a:r>
            <a:r>
              <a:rPr lang="ru-RU" dirty="0"/>
              <a:t> </a:t>
            </a:r>
            <a:r>
              <a:rPr lang="ru-RU" dirty="0" err="1"/>
              <a:t>датасет</a:t>
            </a:r>
            <a:r>
              <a:rPr lang="en-US" dirty="0"/>
              <a:t> WIDER FACE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використовується</a:t>
            </a:r>
            <a:r>
              <a:rPr lang="ru-RU" dirty="0"/>
              <a:t> для </a:t>
            </a:r>
            <a:r>
              <a:rPr lang="ru-RU" dirty="0" err="1"/>
              <a:t>визначення</a:t>
            </a:r>
            <a:r>
              <a:rPr lang="ru-RU" dirty="0"/>
              <a:t> топу </a:t>
            </a:r>
            <a:r>
              <a:rPr lang="ru-RU" dirty="0" err="1"/>
              <a:t>найуспішніших</a:t>
            </a:r>
            <a:r>
              <a:rPr lang="ru-RU" dirty="0"/>
              <a:t> </a:t>
            </a:r>
            <a:r>
              <a:rPr lang="ru-RU" dirty="0" err="1"/>
              <a:t>детекційних</a:t>
            </a:r>
            <a:r>
              <a:rPr lang="ru-RU" dirty="0"/>
              <a:t> моделей </a:t>
            </a:r>
            <a:r>
              <a:rPr lang="ru-RU" dirty="0" err="1"/>
              <a:t>обличя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Різноманіття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 у </a:t>
            </a:r>
            <a:r>
              <a:rPr lang="ru-RU" dirty="0" err="1"/>
              <a:t>цьому</a:t>
            </a:r>
            <a:r>
              <a:rPr lang="ru-RU" dirty="0"/>
              <a:t> </a:t>
            </a:r>
            <a:r>
              <a:rPr lang="ru-RU" dirty="0" err="1"/>
              <a:t>датасеті</a:t>
            </a:r>
            <a:r>
              <a:rPr lang="ru-RU" dirty="0"/>
              <a:t> </a:t>
            </a:r>
            <a:r>
              <a:rPr lang="ru-RU" dirty="0" err="1"/>
              <a:t>вражає</a:t>
            </a:r>
            <a:r>
              <a:rPr lang="ru-RU" dirty="0"/>
              <a:t>.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err="1"/>
              <a:t>діляться</a:t>
            </a:r>
            <a:r>
              <a:rPr lang="ru-RU" dirty="0"/>
              <a:t> в </a:t>
            </a:r>
            <a:r>
              <a:rPr lang="ru-RU" dirty="0" err="1"/>
              <a:t>ньому</a:t>
            </a:r>
            <a:r>
              <a:rPr lang="ru-RU" dirty="0"/>
              <a:t> за тематикою та, </a:t>
            </a:r>
            <a:r>
              <a:rPr lang="ru-RU" dirty="0" err="1"/>
              <a:t>найцікавіше</a:t>
            </a:r>
            <a:r>
              <a:rPr lang="ru-RU" dirty="0"/>
              <a:t>, за </a:t>
            </a:r>
            <a:r>
              <a:rPr lang="ru-RU" dirty="0" err="1"/>
              <a:t>складністю</a:t>
            </a:r>
            <a:r>
              <a:rPr lang="ru-RU" dirty="0"/>
              <a:t> </a:t>
            </a:r>
            <a:r>
              <a:rPr lang="ru-RU" dirty="0" err="1"/>
              <a:t>розпізнавання</a:t>
            </a:r>
            <a:r>
              <a:rPr lang="ru-RU" dirty="0"/>
              <a:t>: легко, </a:t>
            </a:r>
            <a:r>
              <a:rPr lang="ru-RU" dirty="0" err="1"/>
              <a:t>важко</a:t>
            </a:r>
            <a:r>
              <a:rPr lang="ru-RU" dirty="0"/>
              <a:t> та </a:t>
            </a:r>
            <a:r>
              <a:rPr lang="ru-RU" dirty="0" err="1"/>
              <a:t>дуже</a:t>
            </a:r>
            <a:r>
              <a:rPr lang="ru-RU" dirty="0"/>
              <a:t> </a:t>
            </a:r>
            <a:r>
              <a:rPr lang="ru-RU" dirty="0" err="1"/>
              <a:t>важко</a:t>
            </a:r>
            <a:r>
              <a:rPr lang="ru-RU" dirty="0"/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73B8C-B48E-43E5-BF68-8BA5139E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86" y="1132374"/>
            <a:ext cx="4397706" cy="2473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62B0A-65F0-4E5B-96AE-078AD67A5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86" y="3741134"/>
            <a:ext cx="4397706" cy="2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0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58FB-5517-4DF6-B0BD-C7E99C40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Структура програмного забезпечення</a:t>
            </a:r>
            <a:r>
              <a:rPr lang="en-US" dirty="0"/>
              <a:t> </a:t>
            </a:r>
            <a:r>
              <a:rPr lang="uk-UA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2775E-3905-4302-B421-6644AC5B9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5028" cy="4351338"/>
          </a:xfrm>
        </p:spPr>
        <p:txBody>
          <a:bodyPr/>
          <a:lstStyle/>
          <a:p>
            <a:pPr marL="0" indent="0">
              <a:buNone/>
            </a:pPr>
            <a:r>
              <a:rPr lang="uk-UA" sz="2500" dirty="0"/>
              <a:t>Пояснення до діаграми</a:t>
            </a:r>
            <a:r>
              <a:rPr lang="en-US" sz="2500" dirty="0"/>
              <a:t> </a:t>
            </a:r>
            <a:r>
              <a:rPr lang="uk-UA" sz="2500" dirty="0"/>
              <a:t>1</a:t>
            </a:r>
          </a:p>
          <a:p>
            <a:pPr marL="0" indent="0">
              <a:buNone/>
            </a:pPr>
            <a:r>
              <a:rPr lang="ru-RU" sz="1800" dirty="0"/>
              <a:t>Дан</a:t>
            </a:r>
            <a:r>
              <a:rPr lang="uk-UA" sz="1800" dirty="0"/>
              <a:t>і з </a:t>
            </a:r>
            <a:r>
              <a:rPr lang="uk-UA" sz="1800" dirty="0" err="1"/>
              <a:t>датасетів</a:t>
            </a:r>
            <a:r>
              <a:rPr lang="uk-UA" sz="1800" dirty="0"/>
              <a:t> </a:t>
            </a:r>
            <a:r>
              <a:rPr lang="uk-UA" sz="1800" dirty="0" err="1"/>
              <a:t>облич</a:t>
            </a:r>
            <a:r>
              <a:rPr lang="uk-UA" sz="1800" dirty="0"/>
              <a:t> та реклами змінюються для зручності тренування моделі.</a:t>
            </a:r>
          </a:p>
          <a:p>
            <a:pPr marL="0" indent="0">
              <a:buNone/>
            </a:pPr>
            <a:r>
              <a:rPr lang="uk-UA" sz="1800" dirty="0"/>
              <a:t>Після тренування моделей проводиться аналіз їх ефективності на тестових вибірках.</a:t>
            </a:r>
          </a:p>
          <a:p>
            <a:pPr marL="0" indent="0">
              <a:buNone/>
            </a:pPr>
            <a:r>
              <a:rPr lang="uk-UA" sz="1800" dirty="0"/>
              <a:t>Моделі із задовільною точністю використовуються у кінцевому продукті.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56664-FB95-42E6-9816-5C8D17AB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183" y="1241995"/>
            <a:ext cx="4380952" cy="55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4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96D6-4320-48CA-8D31-5A77DEBB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27"/>
            <a:ext cx="10515600" cy="1325563"/>
          </a:xfrm>
        </p:spPr>
        <p:txBody>
          <a:bodyPr/>
          <a:lstStyle/>
          <a:p>
            <a:r>
              <a:rPr lang="uk-UA" dirty="0"/>
              <a:t>Структура програмного забезпечення</a:t>
            </a:r>
            <a:r>
              <a:rPr lang="en-US" dirty="0"/>
              <a:t> </a:t>
            </a:r>
            <a:r>
              <a:rPr lang="uk-UA" dirty="0"/>
              <a:t>2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6B61F-3B2B-4EF1-BCF9-0876EAA2D1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5990"/>
            <a:ext cx="4264747" cy="50436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E5E3D-3138-4B17-85D1-F3BF4F8D6D20}"/>
              </a:ext>
            </a:extLst>
          </p:cNvPr>
          <p:cNvSpPr txBox="1"/>
          <p:nvPr/>
        </p:nvSpPr>
        <p:spPr>
          <a:xfrm>
            <a:off x="502275" y="1262129"/>
            <a:ext cx="52674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200" dirty="0"/>
              <a:t>Пояснення до діаграми</a:t>
            </a:r>
            <a:r>
              <a:rPr lang="en-US" sz="2200" dirty="0"/>
              <a:t> </a:t>
            </a:r>
            <a:r>
              <a:rPr lang="uk-UA" sz="2200" dirty="0"/>
              <a:t>2</a:t>
            </a:r>
          </a:p>
          <a:p>
            <a:endParaRPr lang="uk-UA" dirty="0"/>
          </a:p>
          <a:p>
            <a:r>
              <a:rPr lang="uk-UA" dirty="0"/>
              <a:t>Програма підключається до камери девайсу на якому вона запущена. Так вона отримує </a:t>
            </a:r>
            <a:r>
              <a:rPr lang="uk-UA" dirty="0" err="1"/>
              <a:t>доспуп</a:t>
            </a:r>
            <a:r>
              <a:rPr lang="uk-UA" dirty="0"/>
              <a:t> до відео потоку.</a:t>
            </a:r>
          </a:p>
          <a:p>
            <a:endParaRPr lang="uk-UA" dirty="0"/>
          </a:p>
          <a:p>
            <a:r>
              <a:rPr lang="uk-UA" dirty="0"/>
              <a:t>Програма бере окремі кадри із відео потоку і відправляє їх на аналіз.</a:t>
            </a:r>
          </a:p>
          <a:p>
            <a:endParaRPr lang="uk-UA" dirty="0"/>
          </a:p>
          <a:p>
            <a:r>
              <a:rPr lang="uk-UA" dirty="0"/>
              <a:t>Під час аналізу кольорова гама картинки </a:t>
            </a:r>
            <a:r>
              <a:rPr lang="uk-UA" dirty="0" err="1"/>
              <a:t>перетворюєтсья</a:t>
            </a:r>
            <a:r>
              <a:rPr lang="uk-UA" dirty="0"/>
              <a:t> на </a:t>
            </a:r>
            <a:r>
              <a:rPr lang="uk-UA" dirty="0" err="1"/>
              <a:t>чорнобілу</a:t>
            </a:r>
            <a:r>
              <a:rPr lang="uk-UA" dirty="0"/>
              <a:t>. Змінюються розміри картинки окремо для кожної </a:t>
            </a:r>
            <a:r>
              <a:rPr lang="uk-UA" dirty="0" err="1"/>
              <a:t>нейромережевої</a:t>
            </a:r>
            <a:r>
              <a:rPr lang="uk-UA" dirty="0"/>
              <a:t> </a:t>
            </a:r>
            <a:r>
              <a:rPr lang="uk-UA" dirty="0" err="1"/>
              <a:t>детекційної</a:t>
            </a:r>
            <a:r>
              <a:rPr lang="uk-UA" dirty="0"/>
              <a:t> моделі.</a:t>
            </a:r>
          </a:p>
          <a:p>
            <a:endParaRPr lang="uk-UA" dirty="0"/>
          </a:p>
          <a:p>
            <a:r>
              <a:rPr lang="uk-UA" dirty="0"/>
              <a:t>Далі </a:t>
            </a:r>
            <a:r>
              <a:rPr lang="uk-UA" dirty="0" err="1"/>
              <a:t>різнорозмірні</a:t>
            </a:r>
            <a:r>
              <a:rPr lang="uk-UA" dirty="0"/>
              <a:t> картинки йдуть на </a:t>
            </a:r>
            <a:r>
              <a:rPr lang="uk-UA" dirty="0" err="1"/>
              <a:t>детекцію</a:t>
            </a:r>
            <a:r>
              <a:rPr lang="uk-UA" dirty="0"/>
              <a:t>. На одній знаходяться координати реклами за допомогою моделі </a:t>
            </a:r>
            <a:r>
              <a:rPr lang="en-US" dirty="0"/>
              <a:t>YOLOv3</a:t>
            </a:r>
            <a:r>
              <a:rPr lang="uk-UA" dirty="0"/>
              <a:t>, на іншій </a:t>
            </a:r>
            <a:r>
              <a:rPr lang="ru-RU" dirty="0" err="1"/>
              <a:t>коорд</a:t>
            </a:r>
            <a:r>
              <a:rPr lang="uk-UA" dirty="0" err="1"/>
              <a:t>инати</a:t>
            </a:r>
            <a:r>
              <a:rPr lang="uk-UA" dirty="0"/>
              <a:t> </a:t>
            </a:r>
            <a:r>
              <a:rPr lang="uk-UA" dirty="0" err="1"/>
              <a:t>облич</a:t>
            </a:r>
            <a:r>
              <a:rPr lang="uk-UA" dirty="0"/>
              <a:t> за допомогою моделі </a:t>
            </a:r>
            <a:r>
              <a:rPr lang="en-US" dirty="0"/>
              <a:t>MTCNN.</a:t>
            </a:r>
            <a:endParaRPr lang="uk-UA" dirty="0"/>
          </a:p>
          <a:p>
            <a:r>
              <a:rPr lang="uk-UA" dirty="0"/>
              <a:t>Результати відображаються в користувацькому інтерфейсі</a:t>
            </a:r>
          </a:p>
        </p:txBody>
      </p:sp>
    </p:spTree>
    <p:extLst>
      <p:ext uri="{BB962C8B-B14F-4D97-AF65-F5344CB8AC3E}">
        <p14:creationId xmlns:p14="http://schemas.microsoft.com/office/powerpoint/2010/main" val="156745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86FA-3A3E-47B8-8DB0-EFD69D82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Приклади роботи програми </a:t>
            </a:r>
            <a:r>
              <a:rPr lang="uk-UA" dirty="0" err="1"/>
              <a:t>детекції</a:t>
            </a:r>
            <a:r>
              <a:rPr lang="uk-UA" dirty="0"/>
              <a:t> </a:t>
            </a:r>
            <a:r>
              <a:rPr lang="uk-UA" dirty="0" err="1"/>
              <a:t>облич</a:t>
            </a:r>
            <a:r>
              <a:rPr lang="uk-UA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148C-C611-4888-8D11-2136EDBB7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016" y="6056403"/>
            <a:ext cx="5755784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56C79-2933-4429-8A70-02F4F64B1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09881" y="1363806"/>
            <a:ext cx="4580586" cy="2867953"/>
          </a:xfrm>
          <a:prstGeom prst="rect">
            <a:avLst/>
          </a:prstGeom>
        </p:spPr>
      </p:pic>
      <p:pic>
        <p:nvPicPr>
          <p:cNvPr id="1026" name="Picture 4">
            <a:extLst>
              <a:ext uri="{FF2B5EF4-FFF2-40B4-BE49-F238E27FC236}">
                <a16:creationId xmlns:a16="http://schemas.microsoft.com/office/drawing/2014/main" id="{552408AF-F808-4267-8713-9EDC6E09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00" y="1363806"/>
            <a:ext cx="3401520" cy="268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3">
            <a:extLst>
              <a:ext uri="{FF2B5EF4-FFF2-40B4-BE49-F238E27FC236}">
                <a16:creationId xmlns:a16="http://schemas.microsoft.com/office/drawing/2014/main" id="{E1B4A5B0-939B-4DC9-B0E5-B20846536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9" y="4094787"/>
            <a:ext cx="3401519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A11D798-BE5E-4DFC-A2D0-9B12B455A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2CAF19A-FE42-40CA-942B-BF636EC30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704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6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CB7C2-72CF-4F39-A8DE-A9E6C615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Відео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5BF9-1746-42AC-AC26-003ED8AD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1394" cy="4351338"/>
          </a:xfrm>
        </p:spPr>
        <p:txBody>
          <a:bodyPr/>
          <a:lstStyle/>
          <a:p>
            <a:pPr marL="0" indent="0">
              <a:buNone/>
            </a:pPr>
            <a:r>
              <a:rPr lang="uk-UA" dirty="0"/>
              <a:t>Швидкість обробки відео тут низька (2 кадри/с) через слабку відеокарту. В подальшому система буде протестована із відеокартою, що зазначена у нефункціональних вимогах.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ACD92-F627-4114-95D1-71FBEC34DE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57" y="1874485"/>
            <a:ext cx="4064355" cy="310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244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862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Тема: Створення математичного та   програмного забезпечення   для системи приховання    облич людей та рекламних   банерів у реальному часі.</vt:lpstr>
      <vt:lpstr>Функціональні вимоги</vt:lpstr>
      <vt:lpstr>Нефункціональні вимоги</vt:lpstr>
      <vt:lpstr>Тренувальні дані (реклама)</vt:lpstr>
      <vt:lpstr>Тренувальні дані (обличя)</vt:lpstr>
      <vt:lpstr>Структура програмного забезпечення 1</vt:lpstr>
      <vt:lpstr>Структура програмного забезпечення 2</vt:lpstr>
      <vt:lpstr>Приклади роботи програми детекції облич </vt:lpstr>
      <vt:lpstr>Відео</vt:lpstr>
      <vt:lpstr>Джерела</vt:lpstr>
      <vt:lpstr>Інші відкриті ресурси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Enormous Asshole</dc:creator>
  <cp:lastModifiedBy>Enormous Asshole</cp:lastModifiedBy>
  <cp:revision>15</cp:revision>
  <dcterms:created xsi:type="dcterms:W3CDTF">2021-05-16T19:40:13Z</dcterms:created>
  <dcterms:modified xsi:type="dcterms:W3CDTF">2021-05-17T00:52:13Z</dcterms:modified>
</cp:coreProperties>
</file>